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29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sv-SE"/>
              <a:t>Klicka här för att ändra mall för rubrikformat</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84B309F-6804-49C9-98EE-4D023FCAE007}" type="datetimeFigureOut">
              <a:rPr lang="sv-SE" smtClean="0"/>
              <a:t>2024-03-18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323017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84B309F-6804-49C9-98EE-4D023FCAE007}" type="datetimeFigureOut">
              <a:rPr lang="sv-SE" smtClean="0"/>
              <a:t>2024-03-18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356087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84B309F-6804-49C9-98EE-4D023FCAE007}" type="datetimeFigureOut">
              <a:rPr lang="sv-SE" smtClean="0"/>
              <a:t>2024-03-18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236038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84B309F-6804-49C9-98EE-4D023FCAE007}" type="datetimeFigureOut">
              <a:rPr lang="sv-SE" smtClean="0"/>
              <a:t>2024-03-18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104071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sv-SE"/>
              <a:t>Klicka här för att ändra mall för rubrikformat</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84B309F-6804-49C9-98EE-4D023FCAE007}" type="datetimeFigureOut">
              <a:rPr lang="sv-SE" smtClean="0"/>
              <a:t>2024-03-18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127907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84B309F-6804-49C9-98EE-4D023FCAE007}" type="datetimeFigureOut">
              <a:rPr lang="sv-SE" smtClean="0"/>
              <a:t>2024-03-18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263779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472381" y="3340100"/>
            <a:ext cx="2901255" cy="49127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3471863" y="3340100"/>
            <a:ext cx="2915543" cy="49127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84B309F-6804-49C9-98EE-4D023FCAE007}" type="datetimeFigureOut">
              <a:rPr lang="sv-SE" smtClean="0"/>
              <a:t>2024-03-18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295176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84B309F-6804-49C9-98EE-4D023FCAE007}" type="datetimeFigureOut">
              <a:rPr lang="sv-SE" smtClean="0"/>
              <a:t>2024-03-18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271248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309F-6804-49C9-98EE-4D023FCAE007}" type="datetimeFigureOut">
              <a:rPr lang="sv-SE" smtClean="0"/>
              <a:t>2024-03-18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77663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84B309F-6804-49C9-98EE-4D023FCAE007}" type="datetimeFigureOut">
              <a:rPr lang="sv-SE" smtClean="0"/>
              <a:t>2024-03-18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414512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84B309F-6804-49C9-98EE-4D023FCAE007}" type="datetimeFigureOut">
              <a:rPr lang="sv-SE" smtClean="0"/>
              <a:t>2024-03-18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67568D9-E0ED-48D7-BEC5-6C10E953FCBF}" type="slidenum">
              <a:rPr lang="sv-SE" smtClean="0"/>
              <a:t>‹nr.›</a:t>
            </a:fld>
            <a:endParaRPr lang="sv-SE"/>
          </a:p>
        </p:txBody>
      </p:sp>
    </p:spTree>
    <p:extLst>
      <p:ext uri="{BB962C8B-B14F-4D97-AF65-F5344CB8AC3E}">
        <p14:creationId xmlns:p14="http://schemas.microsoft.com/office/powerpoint/2010/main" val="424299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984B309F-6804-49C9-98EE-4D023FCAE007}" type="datetimeFigureOut">
              <a:rPr lang="sv-SE" smtClean="0"/>
              <a:t>2024-03-18</a:t>
            </a:fld>
            <a:endParaRPr lang="sv-S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sv-S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467568D9-E0ED-48D7-BEC5-6C10E953FCBF}" type="slidenum">
              <a:rPr lang="sv-SE" smtClean="0"/>
              <a:t>‹nr.›</a:t>
            </a:fld>
            <a:endParaRPr lang="sv-SE"/>
          </a:p>
        </p:txBody>
      </p:sp>
    </p:spTree>
    <p:extLst>
      <p:ext uri="{BB962C8B-B14F-4D97-AF65-F5344CB8AC3E}">
        <p14:creationId xmlns:p14="http://schemas.microsoft.com/office/powerpoint/2010/main" val="3564543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NordicMasterclassEP24@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5B92505-96F8-3A39-80B8-6AAD3EF49560}"/>
              </a:ext>
            </a:extLst>
          </p:cNvPr>
          <p:cNvSpPr txBox="1"/>
          <p:nvPr/>
        </p:nvSpPr>
        <p:spPr>
          <a:xfrm>
            <a:off x="515502" y="843582"/>
            <a:ext cx="6606540" cy="683264"/>
          </a:xfrm>
          <a:prstGeom prst="rect">
            <a:avLst/>
          </a:prstGeom>
          <a:noFill/>
        </p:spPr>
        <p:txBody>
          <a:bodyPr wrap="square">
            <a:spAutoFit/>
          </a:bodyPr>
          <a:lstStyle/>
          <a:p>
            <a:pPr>
              <a:lnSpc>
                <a:spcPct val="115000"/>
              </a:lnSpc>
              <a:spcBef>
                <a:spcPts val="1200"/>
              </a:spcBef>
            </a:pPr>
            <a:r>
              <a:rPr lang="en-US" sz="1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Nordic Masterclass on Epilepsy 2024</a:t>
            </a:r>
            <a:endParaRPr lang="sv-SE" sz="1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en-U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“The road to diagnosis in complex epilepsies”</a:t>
            </a:r>
            <a:endParaRPr lang="sv-SE" sz="2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textruta 7">
            <a:extLst>
              <a:ext uri="{FF2B5EF4-FFF2-40B4-BE49-F238E27FC236}">
                <a16:creationId xmlns:a16="http://schemas.microsoft.com/office/drawing/2014/main" id="{9EF9BF2E-1448-3486-17C6-386200FF06C9}"/>
              </a:ext>
            </a:extLst>
          </p:cNvPr>
          <p:cNvSpPr txBox="1"/>
          <p:nvPr/>
        </p:nvSpPr>
        <p:spPr>
          <a:xfrm>
            <a:off x="541551" y="2906137"/>
            <a:ext cx="5774897" cy="2165593"/>
          </a:xfrm>
          <a:prstGeom prst="rect">
            <a:avLst/>
          </a:prstGeom>
          <a:noFill/>
        </p:spPr>
        <p:txBody>
          <a:bodyPr wrap="square">
            <a:spAutoFit/>
          </a:bodyPr>
          <a:lstStyle/>
          <a:p>
            <a:pPr algn="ct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is the first meeting of the Nordic Masterclass in complex epilepsies in adults and children, welcoming a limited number of young physicians working with epilepsy from the Nordic countries. It is intended to be an annual training program aiming at fostering the next generation of epilepsy experts in the Nordic countries through interactive learning sessions. The meeting will be rotating between countries and is organised by an expert committee. </a:t>
            </a:r>
          </a:p>
          <a:p>
            <a:pPr algn="ct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2024 Masterclass is entitled </a:t>
            </a:r>
            <a:r>
              <a:rPr lang="en-GB"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Road to Diagnosis in Complex Epilepsies </a:t>
            </a:r>
            <a:r>
              <a:rPr lang="en-GB" sz="1200" dirty="0">
                <a:effectLst/>
                <a:latin typeface="Calibri" panose="020F0502020204030204" pitchFamily="34" charset="0"/>
                <a:ea typeface="Calibri" panose="020F0502020204030204" pitchFamily="34" charset="0"/>
                <a:cs typeface="Times New Roman" panose="02020603050405020304" pitchFamily="18" charset="0"/>
              </a:rPr>
              <a:t>and focuses on the m</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ultidisciplinary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workup including principles of genetic, metabolic, structural, and autoimmune investigations. The program is centered around case discussions in small groups and a semiology workshop.</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upp 13">
            <a:extLst>
              <a:ext uri="{FF2B5EF4-FFF2-40B4-BE49-F238E27FC236}">
                <a16:creationId xmlns:a16="http://schemas.microsoft.com/office/drawing/2014/main" id="{71A6C671-175D-B9F6-AF19-9803455D90D6}"/>
              </a:ext>
            </a:extLst>
          </p:cNvPr>
          <p:cNvGrpSpPr/>
          <p:nvPr/>
        </p:nvGrpSpPr>
        <p:grpSpPr>
          <a:xfrm>
            <a:off x="515501" y="1661431"/>
            <a:ext cx="5637205" cy="1110121"/>
            <a:chOff x="480060" y="574985"/>
            <a:chExt cx="5298670" cy="1004662"/>
          </a:xfrm>
        </p:grpSpPr>
        <p:pic>
          <p:nvPicPr>
            <p:cNvPr id="4" name="Bildobjekt 3">
              <a:extLst>
                <a:ext uri="{FF2B5EF4-FFF2-40B4-BE49-F238E27FC236}">
                  <a16:creationId xmlns:a16="http://schemas.microsoft.com/office/drawing/2014/main" id="{ABD3DB2C-6E29-7570-2111-BFAF89C50BE8}"/>
                </a:ext>
              </a:extLst>
            </p:cNvPr>
            <p:cNvPicPr>
              <a:picLocks noChangeAspect="1"/>
            </p:cNvPicPr>
            <p:nvPr/>
          </p:nvPicPr>
          <p:blipFill>
            <a:blip r:embed="rId2"/>
            <a:stretch>
              <a:fillRect/>
            </a:stretch>
          </p:blipFill>
          <p:spPr>
            <a:xfrm>
              <a:off x="480060" y="574985"/>
              <a:ext cx="1977390" cy="1004662"/>
            </a:xfrm>
            <a:prstGeom prst="rect">
              <a:avLst/>
            </a:prstGeom>
          </p:spPr>
        </p:pic>
        <p:pic>
          <p:nvPicPr>
            <p:cNvPr id="12" name="Bildobjekt 11">
              <a:extLst>
                <a:ext uri="{FF2B5EF4-FFF2-40B4-BE49-F238E27FC236}">
                  <a16:creationId xmlns:a16="http://schemas.microsoft.com/office/drawing/2014/main" id="{91714F26-389F-6965-AE00-7F483B918940}"/>
                </a:ext>
              </a:extLst>
            </p:cNvPr>
            <p:cNvPicPr>
              <a:picLocks noChangeAspect="1"/>
            </p:cNvPicPr>
            <p:nvPr/>
          </p:nvPicPr>
          <p:blipFill>
            <a:blip r:embed="rId3"/>
            <a:stretch>
              <a:fillRect/>
            </a:stretch>
          </p:blipFill>
          <p:spPr>
            <a:xfrm>
              <a:off x="2457450" y="574985"/>
              <a:ext cx="1535214" cy="1004662"/>
            </a:xfrm>
            <a:prstGeom prst="rect">
              <a:avLst/>
            </a:prstGeom>
          </p:spPr>
        </p:pic>
        <p:pic>
          <p:nvPicPr>
            <p:cNvPr id="13" name="Bildobjekt 12">
              <a:extLst>
                <a:ext uri="{FF2B5EF4-FFF2-40B4-BE49-F238E27FC236}">
                  <a16:creationId xmlns:a16="http://schemas.microsoft.com/office/drawing/2014/main" id="{92688F7F-5469-9FF8-5CFA-9B9795E6DB85}"/>
                </a:ext>
              </a:extLst>
            </p:cNvPr>
            <p:cNvPicPr>
              <a:picLocks noChangeAspect="1"/>
            </p:cNvPicPr>
            <p:nvPr/>
          </p:nvPicPr>
          <p:blipFill>
            <a:blip r:embed="rId4"/>
            <a:stretch>
              <a:fillRect/>
            </a:stretch>
          </p:blipFill>
          <p:spPr>
            <a:xfrm>
              <a:off x="3992664" y="574985"/>
              <a:ext cx="1786066" cy="1004662"/>
            </a:xfrm>
            <a:prstGeom prst="rect">
              <a:avLst/>
            </a:prstGeom>
          </p:spPr>
        </p:pic>
      </p:grpSp>
      <p:sp>
        <p:nvSpPr>
          <p:cNvPr id="16" name="textruta 15">
            <a:extLst>
              <a:ext uri="{FF2B5EF4-FFF2-40B4-BE49-F238E27FC236}">
                <a16:creationId xmlns:a16="http://schemas.microsoft.com/office/drawing/2014/main" id="{FAC6C21D-AC03-C7DC-664A-8E15E925E581}"/>
              </a:ext>
            </a:extLst>
          </p:cNvPr>
          <p:cNvSpPr txBox="1"/>
          <p:nvPr/>
        </p:nvSpPr>
        <p:spPr>
          <a:xfrm>
            <a:off x="585488" y="5021649"/>
            <a:ext cx="5907579" cy="4555093"/>
          </a:xfrm>
          <a:prstGeom prst="rect">
            <a:avLst/>
          </a:prstGeom>
          <a:noFill/>
        </p:spPr>
        <p:txBody>
          <a:bodyPr wrap="square">
            <a:spAutoFit/>
          </a:bodyPr>
          <a:lstStyle/>
          <a:p>
            <a:pPr algn="ct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Time and venue</a:t>
            </a:r>
          </a:p>
          <a:p>
            <a:pPr algn="ct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September 19</a:t>
            </a:r>
            <a:r>
              <a:rPr lang="en-US" sz="1600" baseline="30000" dirty="0">
                <a:solidFill>
                  <a:srgbClr val="0070C0"/>
                </a:solidFill>
                <a:latin typeface="Calibri" panose="020F0502020204030204" pitchFamily="34" charset="0"/>
                <a:ea typeface="Calibri" panose="020F0502020204030204" pitchFamily="34" charset="0"/>
                <a:cs typeface="Calibri" panose="020F0502020204030204" pitchFamily="34" charset="0"/>
              </a:rPr>
              <a:t>th</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-20</a:t>
            </a:r>
            <a:r>
              <a:rPr lang="en-US" sz="1600" baseline="30000" dirty="0">
                <a:solidFill>
                  <a:srgbClr val="0070C0"/>
                </a:solidFill>
                <a:latin typeface="Calibri" panose="020F0502020204030204" pitchFamily="34" charset="0"/>
                <a:ea typeface="Calibri" panose="020F0502020204030204" pitchFamily="34" charset="0"/>
                <a:cs typeface="Calibri" panose="020F0502020204030204" pitchFamily="34" charset="0"/>
              </a:rPr>
              <a:t>th</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 2024, </a:t>
            </a:r>
            <a:r>
              <a:rPr lang="en-US" sz="1600" dirty="0" err="1">
                <a:solidFill>
                  <a:srgbClr val="0070C0"/>
                </a:solidFill>
                <a:latin typeface="Calibri" panose="020F0502020204030204" pitchFamily="34" charset="0"/>
                <a:ea typeface="Calibri" panose="020F0502020204030204" pitchFamily="34" charset="0"/>
                <a:cs typeface="Calibri" panose="020F0502020204030204" pitchFamily="34" charset="0"/>
              </a:rPr>
              <a:t>Högberga</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rgbClr val="0070C0"/>
                </a:solidFill>
                <a:latin typeface="Calibri" panose="020F0502020204030204" pitchFamily="34" charset="0"/>
                <a:ea typeface="Calibri" panose="020F0502020204030204" pitchFamily="34" charset="0"/>
                <a:cs typeface="Calibri" panose="020F0502020204030204" pitchFamily="34" charset="0"/>
              </a:rPr>
              <a:t>Gård</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 outside Stockholm</a:t>
            </a:r>
          </a:p>
          <a:p>
            <a:pPr algn="ct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sz="1200" b="1" u="sng" dirty="0">
              <a:latin typeface="Calibri" panose="020F0502020204030204" pitchFamily="34" charset="0"/>
              <a:ea typeface="Calibri" panose="020F0502020204030204" pitchFamily="34" charset="0"/>
              <a:cs typeface="Times New Roman" panose="02020603050405020304" pitchFamily="18" charset="0"/>
            </a:endParaRPr>
          </a:p>
          <a:p>
            <a:r>
              <a:rPr lang="en-US" sz="1100" b="1" u="sng" dirty="0">
                <a:latin typeface="Calibri" panose="020F0502020204030204" pitchFamily="34" charset="0"/>
                <a:ea typeface="Calibri" panose="020F0502020204030204" pitchFamily="34" charset="0"/>
                <a:cs typeface="Times New Roman" panose="02020603050405020304" pitchFamily="18" charset="0"/>
              </a:rPr>
              <a:t>Practicalities</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Meeting participation including travel and accommodation is fully covered by the organization. The course in sponsored by Jazz Pharmaceuticals without influence over the agenda .</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A maximum of 6 persons will be accepted from each country from Denmark, Finland, Norway and Sweden (with possible extra addition from Iceland).</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Applicants should be physicians working in Epilepsy (adult and/or paediatric).</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Application and selection of candidates is through national ILAE chapters.</a:t>
            </a:r>
          </a:p>
          <a:p>
            <a:pPr marL="171450" indent="-171450">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Application opens March 11</a:t>
            </a:r>
            <a:r>
              <a:rPr lang="en-US" sz="12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1200" b="1" dirty="0">
                <a:latin typeface="Calibri" panose="020F0502020204030204" pitchFamily="34" charset="0"/>
                <a:ea typeface="Calibri" panose="020F0502020204030204" pitchFamily="34" charset="0"/>
                <a:cs typeface="Times New Roman" panose="02020603050405020304" pitchFamily="18" charset="0"/>
              </a:rPr>
              <a:t> and closes on April 21</a:t>
            </a:r>
            <a:r>
              <a:rPr lang="en-US" sz="1200" b="1" baseline="30000" dirty="0">
                <a:latin typeface="Calibri" panose="020F0502020204030204" pitchFamily="34" charset="0"/>
                <a:ea typeface="Calibri" panose="020F0502020204030204" pitchFamily="34" charset="0"/>
                <a:cs typeface="Times New Roman" panose="02020603050405020304" pitchFamily="18" charset="0"/>
              </a:rPr>
              <a:t>st</a:t>
            </a:r>
            <a:r>
              <a:rPr lang="en-US" sz="1200" b="1" dirty="0">
                <a:latin typeface="Calibri" panose="020F0502020204030204" pitchFamily="34" charset="0"/>
                <a:ea typeface="Calibri" panose="020F0502020204030204" pitchFamily="34" charset="0"/>
                <a:cs typeface="Times New Roman" panose="02020603050405020304" pitchFamily="18" charset="0"/>
              </a:rPr>
              <a:t> , 2024. </a:t>
            </a:r>
          </a:p>
          <a:p>
            <a:pPr marL="171450" indent="-171450">
              <a:buFont typeface="Arial" panose="020B0604020202020204" pitchFamily="34" charset="0"/>
              <a:buChar char="•"/>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Welcome to Stockholm and the Nordic Masterclass in Epilepsy</a:t>
            </a:r>
          </a:p>
          <a:p>
            <a:pPr algn="ctr"/>
            <a:endPar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For questions, please contact your national representatives in the scientific committee or the local organizing committee at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NordicMasterclassEP24@gmail.com</a:t>
            </a:r>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18">
            <a:extLst>
              <a:ext uri="{FF2B5EF4-FFF2-40B4-BE49-F238E27FC236}">
                <a16:creationId xmlns:a16="http://schemas.microsoft.com/office/drawing/2014/main" id="{643331FE-5299-0F1D-9E67-F792EE7A172C}"/>
              </a:ext>
            </a:extLst>
          </p:cNvPr>
          <p:cNvSpPr/>
          <p:nvPr/>
        </p:nvSpPr>
        <p:spPr>
          <a:xfrm>
            <a:off x="619769" y="5021649"/>
            <a:ext cx="5774897" cy="68326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920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EF19B20E-3740-0659-5F94-84A25FCCFE7D}"/>
              </a:ext>
            </a:extLst>
          </p:cNvPr>
          <p:cNvGraphicFramePr>
            <a:graphicFrameLocks noGrp="1"/>
          </p:cNvGraphicFramePr>
          <p:nvPr>
            <p:ph idx="1"/>
            <p:extLst>
              <p:ext uri="{D42A27DB-BD31-4B8C-83A1-F6EECF244321}">
                <p14:modId xmlns:p14="http://schemas.microsoft.com/office/powerpoint/2010/main" val="3973133360"/>
              </p:ext>
            </p:extLst>
          </p:nvPr>
        </p:nvGraphicFramePr>
        <p:xfrm>
          <a:off x="551815" y="1417813"/>
          <a:ext cx="5754369" cy="3224340"/>
        </p:xfrm>
        <a:graphic>
          <a:graphicData uri="http://schemas.openxmlformats.org/drawingml/2006/table">
            <a:tbl>
              <a:tblPr firstRow="1" firstCol="1" bandRow="1">
                <a:tableStyleId>{5940675A-B579-460E-94D1-54222C63F5DA}</a:tableStyleId>
              </a:tblPr>
              <a:tblGrid>
                <a:gridCol w="897254">
                  <a:extLst>
                    <a:ext uri="{9D8B030D-6E8A-4147-A177-3AD203B41FA5}">
                      <a16:colId xmlns:a16="http://schemas.microsoft.com/office/drawing/2014/main" val="2265607870"/>
                    </a:ext>
                  </a:extLst>
                </a:gridCol>
                <a:gridCol w="3060063">
                  <a:extLst>
                    <a:ext uri="{9D8B030D-6E8A-4147-A177-3AD203B41FA5}">
                      <a16:colId xmlns:a16="http://schemas.microsoft.com/office/drawing/2014/main" val="1943270367"/>
                    </a:ext>
                  </a:extLst>
                </a:gridCol>
                <a:gridCol w="1797052">
                  <a:extLst>
                    <a:ext uri="{9D8B030D-6E8A-4147-A177-3AD203B41FA5}">
                      <a16:colId xmlns:a16="http://schemas.microsoft.com/office/drawing/2014/main" val="3119344830"/>
                    </a:ext>
                  </a:extLst>
                </a:gridCol>
              </a:tblGrid>
              <a:tr h="143516">
                <a:tc gridSpan="3">
                  <a:txBody>
                    <a:bodyPr/>
                    <a:lstStyle/>
                    <a:p>
                      <a:pPr>
                        <a:lnSpc>
                          <a:spcPct val="150000"/>
                        </a:lnSpc>
                        <a:spcAft>
                          <a:spcPts val="800"/>
                        </a:spcAft>
                      </a:pPr>
                      <a:r>
                        <a:rPr lang="en-US" sz="1200" b="1" kern="0" dirty="0">
                          <a:effectLst/>
                        </a:rPr>
                        <a:t>Thursday Sept 19</a:t>
                      </a:r>
                      <a:r>
                        <a:rPr lang="en-US" sz="1200" b="1" kern="0" baseline="30000" dirty="0">
                          <a:effectLst/>
                        </a:rPr>
                        <a:t>th</a:t>
                      </a:r>
                      <a:r>
                        <a:rPr lang="en-US" sz="1200" b="1" kern="0" dirty="0">
                          <a:effectLst/>
                        </a:rPr>
                        <a:t> </a:t>
                      </a:r>
                      <a:endParaRPr lang="sv-SE"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888063529"/>
                  </a:ext>
                </a:extLst>
              </a:tr>
              <a:tr h="124741">
                <a:tc>
                  <a:txBody>
                    <a:bodyPr/>
                    <a:lstStyle/>
                    <a:p>
                      <a:pPr>
                        <a:lnSpc>
                          <a:spcPct val="150000"/>
                        </a:lnSpc>
                        <a:spcAft>
                          <a:spcPts val="800"/>
                        </a:spcAft>
                      </a:pPr>
                      <a:r>
                        <a:rPr lang="en-US" sz="1000" kern="0">
                          <a:effectLst/>
                        </a:rPr>
                        <a:t>11.45</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gridSpan="2">
                  <a:txBody>
                    <a:bodyPr/>
                    <a:lstStyle/>
                    <a:p>
                      <a:pPr>
                        <a:lnSpc>
                          <a:spcPct val="150000"/>
                        </a:lnSpc>
                        <a:spcAft>
                          <a:spcPts val="800"/>
                        </a:spcAft>
                      </a:pPr>
                      <a:r>
                        <a:rPr lang="en-US" sz="1000" kern="0" dirty="0">
                          <a:effectLst/>
                        </a:rPr>
                        <a:t>Arrival and registration at </a:t>
                      </a:r>
                      <a:r>
                        <a:rPr lang="en-US" sz="1000" kern="0" dirty="0" err="1">
                          <a:effectLst/>
                        </a:rPr>
                        <a:t>Högberga</a:t>
                      </a:r>
                      <a:r>
                        <a:rPr lang="en-US" sz="1000" kern="0" dirty="0">
                          <a:effectLst/>
                        </a:rPr>
                        <a:t> </a:t>
                      </a:r>
                      <a:r>
                        <a:rPr lang="en-US" sz="1000" kern="0" dirty="0" err="1">
                          <a:effectLst/>
                        </a:rPr>
                        <a:t>Gård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hMerge="1">
                  <a:txBody>
                    <a:bodyPr/>
                    <a:lstStyle/>
                    <a:p>
                      <a:endParaRPr lang="sv-SE"/>
                    </a:p>
                  </a:txBody>
                  <a:tcPr/>
                </a:tc>
                <a:extLst>
                  <a:ext uri="{0D108BD9-81ED-4DB2-BD59-A6C34878D82A}">
                    <a16:rowId xmlns:a16="http://schemas.microsoft.com/office/drawing/2014/main" val="2707979749"/>
                  </a:ext>
                </a:extLst>
              </a:tr>
              <a:tr h="124741">
                <a:tc>
                  <a:txBody>
                    <a:bodyPr/>
                    <a:lstStyle/>
                    <a:p>
                      <a:pPr>
                        <a:lnSpc>
                          <a:spcPct val="150000"/>
                        </a:lnSpc>
                        <a:spcAft>
                          <a:spcPts val="800"/>
                        </a:spcAft>
                      </a:pPr>
                      <a:r>
                        <a:rPr lang="en-US" sz="1000" kern="0">
                          <a:effectLst/>
                        </a:rPr>
                        <a:t>12.00-13.00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gridSpan="2">
                  <a:txBody>
                    <a:bodyPr/>
                    <a:lstStyle/>
                    <a:p>
                      <a:pPr>
                        <a:lnSpc>
                          <a:spcPct val="150000"/>
                        </a:lnSpc>
                        <a:spcAft>
                          <a:spcPts val="800"/>
                        </a:spcAft>
                      </a:pPr>
                      <a:r>
                        <a:rPr lang="en-US" sz="1000" i="1" kern="0" dirty="0">
                          <a:effectLst/>
                        </a:rPr>
                        <a:t>Lunch</a:t>
                      </a:r>
                      <a:endParaRPr lang="sv-SE" sz="10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hMerge="1">
                  <a:txBody>
                    <a:bodyPr/>
                    <a:lstStyle/>
                    <a:p>
                      <a:endParaRPr lang="sv-SE"/>
                    </a:p>
                  </a:txBody>
                  <a:tcPr/>
                </a:tc>
                <a:extLst>
                  <a:ext uri="{0D108BD9-81ED-4DB2-BD59-A6C34878D82A}">
                    <a16:rowId xmlns:a16="http://schemas.microsoft.com/office/drawing/2014/main" val="3545388891"/>
                  </a:ext>
                </a:extLst>
              </a:tr>
              <a:tr h="124741">
                <a:tc>
                  <a:txBody>
                    <a:bodyPr/>
                    <a:lstStyle/>
                    <a:p>
                      <a:pPr>
                        <a:lnSpc>
                          <a:spcPct val="150000"/>
                        </a:lnSpc>
                        <a:spcAft>
                          <a:spcPts val="800"/>
                        </a:spcAft>
                      </a:pPr>
                      <a:r>
                        <a:rPr lang="en-US" sz="1000" kern="0">
                          <a:effectLst/>
                        </a:rPr>
                        <a:t>13.00-13.15</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dirty="0">
                          <a:effectLst/>
                        </a:rPr>
                        <a:t>Welcome and intro to course program and faculty</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Faculty</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1019025288"/>
                  </a:ext>
                </a:extLst>
              </a:tr>
              <a:tr h="252193">
                <a:tc>
                  <a:txBody>
                    <a:bodyPr/>
                    <a:lstStyle/>
                    <a:p>
                      <a:pPr>
                        <a:lnSpc>
                          <a:spcPct val="100000"/>
                        </a:lnSpc>
                        <a:spcAft>
                          <a:spcPts val="800"/>
                        </a:spcAft>
                      </a:pPr>
                      <a:r>
                        <a:rPr lang="en-US" sz="1000" kern="0">
                          <a:effectLst/>
                        </a:rPr>
                        <a:t>13.15-13.30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fontAlgn="base">
                        <a:lnSpc>
                          <a:spcPct val="100000"/>
                        </a:lnSpc>
                        <a:spcAft>
                          <a:spcPts val="800"/>
                        </a:spcAft>
                      </a:pPr>
                      <a:r>
                        <a:rPr lang="en-US" sz="1000" kern="0" dirty="0">
                          <a:effectLst/>
                        </a:rPr>
                        <a:t>Workup and diagnostics – role of the multidisciplinary team</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00000"/>
                        </a:lnSpc>
                        <a:spcAft>
                          <a:spcPts val="800"/>
                        </a:spcAft>
                      </a:pPr>
                      <a:r>
                        <a:rPr lang="en-US" sz="1000" kern="0" dirty="0">
                          <a:effectLst/>
                        </a:rPr>
                        <a:t>Noemi </a:t>
                      </a:r>
                      <a:r>
                        <a:rPr lang="en-US" sz="1000" kern="0" dirty="0" err="1">
                          <a:effectLst/>
                        </a:rPr>
                        <a:t>Becser</a:t>
                      </a:r>
                      <a:r>
                        <a:rPr lang="en-US" sz="1000" kern="0" dirty="0">
                          <a:effectLst/>
                        </a:rPr>
                        <a:t> Andersen and Mette </a:t>
                      </a:r>
                      <a:r>
                        <a:rPr lang="en-US" sz="1000" kern="0" dirty="0" err="1">
                          <a:effectLst/>
                        </a:rPr>
                        <a:t>Thrane</a:t>
                      </a:r>
                      <a:r>
                        <a:rPr lang="en-US" sz="1000" kern="0" dirty="0">
                          <a:effectLst/>
                        </a:rPr>
                        <a:t> </a:t>
                      </a:r>
                      <a:r>
                        <a:rPr lang="en-US" sz="1000" kern="0" dirty="0" err="1">
                          <a:effectLst/>
                        </a:rPr>
                        <a:t>Foged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2116124694"/>
                  </a:ext>
                </a:extLst>
              </a:tr>
              <a:tr h="242310">
                <a:tc>
                  <a:txBody>
                    <a:bodyPr/>
                    <a:lstStyle/>
                    <a:p>
                      <a:pPr>
                        <a:lnSpc>
                          <a:spcPct val="100000"/>
                        </a:lnSpc>
                        <a:spcAft>
                          <a:spcPts val="800"/>
                        </a:spcAft>
                      </a:pPr>
                      <a:r>
                        <a:rPr lang="en-US" sz="1000" kern="0">
                          <a:effectLst/>
                        </a:rPr>
                        <a:t>13.45-14.00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fontAlgn="base">
                        <a:lnSpc>
                          <a:spcPct val="100000"/>
                        </a:lnSpc>
                        <a:spcAft>
                          <a:spcPts val="800"/>
                        </a:spcAft>
                      </a:pPr>
                      <a:r>
                        <a:rPr lang="en-US" sz="1000" kern="0" dirty="0">
                          <a:effectLst/>
                        </a:rPr>
                        <a:t>The role of specific modalities in diagnosis</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00000"/>
                        </a:lnSpc>
                        <a:spcAft>
                          <a:spcPts val="800"/>
                        </a:spcAft>
                      </a:pPr>
                      <a:r>
                        <a:rPr lang="en-US" sz="1000" kern="0" dirty="0">
                          <a:effectLst/>
                        </a:rPr>
                        <a:t>Noemi </a:t>
                      </a:r>
                      <a:r>
                        <a:rPr lang="en-US" sz="1000" kern="0" dirty="0" err="1">
                          <a:effectLst/>
                        </a:rPr>
                        <a:t>Becser</a:t>
                      </a:r>
                      <a:r>
                        <a:rPr lang="en-US" sz="1000" kern="0" dirty="0">
                          <a:effectLst/>
                        </a:rPr>
                        <a:t> Andersen and Mette </a:t>
                      </a:r>
                      <a:r>
                        <a:rPr lang="en-US" sz="1000" kern="0" dirty="0" err="1">
                          <a:effectLst/>
                        </a:rPr>
                        <a:t>Thrane</a:t>
                      </a:r>
                      <a:r>
                        <a:rPr lang="en-US" sz="1000" kern="0" dirty="0">
                          <a:effectLst/>
                        </a:rPr>
                        <a:t> </a:t>
                      </a:r>
                      <a:r>
                        <a:rPr lang="en-US" sz="1000" kern="0" dirty="0" err="1">
                          <a:effectLst/>
                        </a:rPr>
                        <a:t>Foged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3190444387"/>
                  </a:ext>
                </a:extLst>
              </a:tr>
              <a:tr h="124741">
                <a:tc>
                  <a:txBody>
                    <a:bodyPr/>
                    <a:lstStyle/>
                    <a:p>
                      <a:pPr>
                        <a:lnSpc>
                          <a:spcPct val="150000"/>
                        </a:lnSpc>
                        <a:spcAft>
                          <a:spcPts val="800"/>
                        </a:spcAft>
                      </a:pPr>
                      <a:r>
                        <a:rPr lang="en-US" sz="1000" kern="0">
                          <a:effectLst/>
                        </a:rPr>
                        <a:t>14.00-14.15</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dirty="0">
                          <a:effectLst/>
                        </a:rPr>
                        <a:t> Aspects on diagnosing genetic epilepsies</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dirty="0">
                          <a:effectLst/>
                        </a:rPr>
                        <a:t>TBA</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3864922919"/>
                  </a:ext>
                </a:extLst>
              </a:tr>
              <a:tr h="124741">
                <a:tc>
                  <a:txBody>
                    <a:bodyPr/>
                    <a:lstStyle/>
                    <a:p>
                      <a:pPr>
                        <a:lnSpc>
                          <a:spcPct val="150000"/>
                        </a:lnSpc>
                        <a:spcAft>
                          <a:spcPts val="800"/>
                        </a:spcAft>
                      </a:pPr>
                      <a:r>
                        <a:rPr lang="en-US" sz="1000" kern="0">
                          <a:effectLst/>
                        </a:rPr>
                        <a:t>14.20-14.40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Aspects on diagnosing autoimmune epilepsies</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Ronny Wickström</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4294070905"/>
                  </a:ext>
                </a:extLst>
              </a:tr>
              <a:tr h="124741">
                <a:tc>
                  <a:txBody>
                    <a:bodyPr/>
                    <a:lstStyle/>
                    <a:p>
                      <a:pPr>
                        <a:lnSpc>
                          <a:spcPct val="150000"/>
                        </a:lnSpc>
                        <a:spcAft>
                          <a:spcPts val="800"/>
                        </a:spcAft>
                      </a:pPr>
                      <a:r>
                        <a:rPr lang="en-US" sz="1000" kern="0">
                          <a:effectLst/>
                        </a:rPr>
                        <a:t>14.40-15.00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Aspects on diagnosing metabolic epilepsies</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TBA</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2289597317"/>
                  </a:ext>
                </a:extLst>
              </a:tr>
              <a:tr h="124741">
                <a:tc>
                  <a:txBody>
                    <a:bodyPr/>
                    <a:lstStyle/>
                    <a:p>
                      <a:pPr>
                        <a:lnSpc>
                          <a:spcPct val="150000"/>
                        </a:lnSpc>
                        <a:spcAft>
                          <a:spcPts val="800"/>
                        </a:spcAft>
                      </a:pPr>
                      <a:r>
                        <a:rPr lang="en-US" sz="1000" kern="0">
                          <a:effectLst/>
                        </a:rPr>
                        <a:t>15.00-15.30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gridSpan="2">
                  <a:txBody>
                    <a:bodyPr/>
                    <a:lstStyle/>
                    <a:p>
                      <a:pPr>
                        <a:lnSpc>
                          <a:spcPct val="150000"/>
                        </a:lnSpc>
                        <a:spcAft>
                          <a:spcPts val="800"/>
                        </a:spcAft>
                      </a:pPr>
                      <a:r>
                        <a:rPr lang="en-US" sz="1000" i="1" kern="0" dirty="0">
                          <a:effectLst/>
                        </a:rPr>
                        <a:t>Coffee break</a:t>
                      </a:r>
                      <a:endParaRPr lang="sv-SE" sz="10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hMerge="1">
                  <a:txBody>
                    <a:bodyPr/>
                    <a:lstStyle/>
                    <a:p>
                      <a:endParaRPr lang="sv-SE"/>
                    </a:p>
                  </a:txBody>
                  <a:tcPr/>
                </a:tc>
                <a:extLst>
                  <a:ext uri="{0D108BD9-81ED-4DB2-BD59-A6C34878D82A}">
                    <a16:rowId xmlns:a16="http://schemas.microsoft.com/office/drawing/2014/main" val="490126387"/>
                  </a:ext>
                </a:extLst>
              </a:tr>
              <a:tr h="124741">
                <a:tc>
                  <a:txBody>
                    <a:bodyPr/>
                    <a:lstStyle/>
                    <a:p>
                      <a:pPr>
                        <a:lnSpc>
                          <a:spcPct val="150000"/>
                        </a:lnSpc>
                        <a:spcAft>
                          <a:spcPts val="800"/>
                        </a:spcAft>
                      </a:pPr>
                      <a:r>
                        <a:rPr lang="en-US" sz="1000" kern="0">
                          <a:effectLst/>
                        </a:rPr>
                        <a:t>15.30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Intro to 6 epilepsy case scenarios</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 </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833656339"/>
                  </a:ext>
                </a:extLst>
              </a:tr>
              <a:tr h="124741">
                <a:tc>
                  <a:txBody>
                    <a:bodyPr/>
                    <a:lstStyle/>
                    <a:p>
                      <a:pPr>
                        <a:lnSpc>
                          <a:spcPct val="150000"/>
                        </a:lnSpc>
                        <a:spcAft>
                          <a:spcPts val="800"/>
                        </a:spcAft>
                      </a:pPr>
                      <a:r>
                        <a:rPr lang="en-US" sz="1000" kern="0">
                          <a:effectLst/>
                        </a:rPr>
                        <a:t>15.40-16.30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Discussions in 4 groups – Cases 1-3</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a:effectLst/>
                        </a:rPr>
                        <a:t>Faculty + participants</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1276226236"/>
                  </a:ext>
                </a:extLst>
              </a:tr>
              <a:tr h="124741">
                <a:tc>
                  <a:txBody>
                    <a:bodyPr/>
                    <a:lstStyle/>
                    <a:p>
                      <a:pPr>
                        <a:lnSpc>
                          <a:spcPct val="150000"/>
                        </a:lnSpc>
                        <a:spcAft>
                          <a:spcPts val="800"/>
                        </a:spcAft>
                      </a:pPr>
                      <a:r>
                        <a:rPr lang="en-US" sz="1000" kern="0">
                          <a:effectLst/>
                        </a:rPr>
                        <a:t>16.40-17.15</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dirty="0">
                          <a:effectLst/>
                        </a:rPr>
                        <a:t>Joint discussion of cases 1-3</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00000"/>
                        </a:lnSpc>
                        <a:spcAft>
                          <a:spcPts val="800"/>
                        </a:spcAft>
                      </a:pPr>
                      <a:r>
                        <a:rPr lang="en-US" sz="1000" kern="0" dirty="0">
                          <a:effectLst/>
                        </a:rPr>
                        <a:t>Moderator: Erik </a:t>
                      </a:r>
                      <a:r>
                        <a:rPr lang="en-US" sz="1000" kern="0" dirty="0" err="1">
                          <a:effectLst/>
                        </a:rPr>
                        <a:t>Tauböll</a:t>
                      </a:r>
                      <a:r>
                        <a:rPr lang="en-US" sz="1000" kern="0" dirty="0">
                          <a:effectLst/>
                        </a:rPr>
                        <a:t> and Christian Eckman</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2501600406"/>
                  </a:ext>
                </a:extLst>
              </a:tr>
              <a:tr h="149194">
                <a:tc>
                  <a:txBody>
                    <a:bodyPr/>
                    <a:lstStyle/>
                    <a:p>
                      <a:pPr>
                        <a:lnSpc>
                          <a:spcPct val="150000"/>
                        </a:lnSpc>
                        <a:spcAft>
                          <a:spcPts val="800"/>
                        </a:spcAft>
                      </a:pPr>
                      <a:r>
                        <a:rPr lang="en-US" sz="1000" kern="0">
                          <a:effectLst/>
                        </a:rPr>
                        <a:t>18.30</a:t>
                      </a:r>
                      <a:endParaRPr lang="sv-S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dirty="0">
                          <a:effectLst/>
                        </a:rPr>
                        <a:t>Drinks and dinner</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tc>
                  <a:txBody>
                    <a:bodyPr/>
                    <a:lstStyle/>
                    <a:p>
                      <a:pPr>
                        <a:lnSpc>
                          <a:spcPct val="150000"/>
                        </a:lnSpc>
                        <a:spcAft>
                          <a:spcPts val="800"/>
                        </a:spcAft>
                      </a:pPr>
                      <a:r>
                        <a:rPr lang="en-US" sz="1000" kern="0" dirty="0">
                          <a:effectLst/>
                        </a:rPr>
                        <a:t> </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99" marR="8099" marT="0" marB="0"/>
                </a:tc>
                <a:extLst>
                  <a:ext uri="{0D108BD9-81ED-4DB2-BD59-A6C34878D82A}">
                    <a16:rowId xmlns:a16="http://schemas.microsoft.com/office/drawing/2014/main" val="3045993768"/>
                  </a:ext>
                </a:extLst>
              </a:tr>
            </a:tbl>
          </a:graphicData>
        </a:graphic>
      </p:graphicFrame>
      <p:graphicFrame>
        <p:nvGraphicFramePr>
          <p:cNvPr id="7" name="Tabell 6">
            <a:extLst>
              <a:ext uri="{FF2B5EF4-FFF2-40B4-BE49-F238E27FC236}">
                <a16:creationId xmlns:a16="http://schemas.microsoft.com/office/drawing/2014/main" id="{5A1DBA64-D063-AD0F-0DB5-C75F93FF9DF8}"/>
              </a:ext>
            </a:extLst>
          </p:cNvPr>
          <p:cNvGraphicFramePr>
            <a:graphicFrameLocks noGrp="1"/>
          </p:cNvGraphicFramePr>
          <p:nvPr>
            <p:extLst>
              <p:ext uri="{D42A27DB-BD31-4B8C-83A1-F6EECF244321}">
                <p14:modId xmlns:p14="http://schemas.microsoft.com/office/powerpoint/2010/main" val="23255727"/>
              </p:ext>
            </p:extLst>
          </p:nvPr>
        </p:nvGraphicFramePr>
        <p:xfrm>
          <a:off x="551814" y="4996573"/>
          <a:ext cx="5754370" cy="1942156"/>
        </p:xfrm>
        <a:graphic>
          <a:graphicData uri="http://schemas.openxmlformats.org/drawingml/2006/table">
            <a:tbl>
              <a:tblPr firstRow="1" firstCol="1" bandRow="1">
                <a:tableStyleId>{5940675A-B579-460E-94D1-54222C63F5DA}</a:tableStyleId>
              </a:tblPr>
              <a:tblGrid>
                <a:gridCol w="897255">
                  <a:extLst>
                    <a:ext uri="{9D8B030D-6E8A-4147-A177-3AD203B41FA5}">
                      <a16:colId xmlns:a16="http://schemas.microsoft.com/office/drawing/2014/main" val="554199941"/>
                    </a:ext>
                  </a:extLst>
                </a:gridCol>
                <a:gridCol w="3060065">
                  <a:extLst>
                    <a:ext uri="{9D8B030D-6E8A-4147-A177-3AD203B41FA5}">
                      <a16:colId xmlns:a16="http://schemas.microsoft.com/office/drawing/2014/main" val="4149353006"/>
                    </a:ext>
                  </a:extLst>
                </a:gridCol>
                <a:gridCol w="1797050">
                  <a:extLst>
                    <a:ext uri="{9D8B030D-6E8A-4147-A177-3AD203B41FA5}">
                      <a16:colId xmlns:a16="http://schemas.microsoft.com/office/drawing/2014/main" val="1423689095"/>
                    </a:ext>
                  </a:extLst>
                </a:gridCol>
              </a:tblGrid>
              <a:tr h="227540">
                <a:tc gridSpan="3">
                  <a:txBody>
                    <a:bodyPr/>
                    <a:lstStyle/>
                    <a:p>
                      <a:pPr>
                        <a:lnSpc>
                          <a:spcPct val="150000"/>
                        </a:lnSpc>
                        <a:spcAft>
                          <a:spcPts val="800"/>
                        </a:spcAft>
                      </a:pPr>
                      <a:r>
                        <a:rPr lang="en-US" sz="1200" b="1" kern="0" dirty="0">
                          <a:solidFill>
                            <a:schemeClr val="tx1"/>
                          </a:solidFill>
                          <a:effectLst/>
                          <a:latin typeface="+mn-lt"/>
                          <a:ea typeface="+mn-ea"/>
                          <a:cs typeface="+mn-cs"/>
                        </a:rPr>
                        <a:t>Friday Sept 20th </a:t>
                      </a:r>
                      <a:endParaRPr lang="sv-SE" sz="1200" b="1" kern="0" dirty="0">
                        <a:solidFill>
                          <a:schemeClr val="tx1"/>
                        </a:solidFill>
                        <a:effectLst/>
                        <a:latin typeface="+mn-lt"/>
                        <a:ea typeface="+mn-ea"/>
                        <a:cs typeface="+mn-cs"/>
                      </a:endParaRPr>
                    </a:p>
                  </a:txBody>
                  <a:tcPr marL="68580" marR="68580" marT="0" marB="0"/>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892268452"/>
                  </a:ext>
                </a:extLst>
              </a:tr>
              <a:tr h="0">
                <a:tc>
                  <a:txBody>
                    <a:bodyPr/>
                    <a:lstStyle/>
                    <a:p>
                      <a:pPr>
                        <a:lnSpc>
                          <a:spcPct val="150000"/>
                        </a:lnSpc>
                        <a:spcAft>
                          <a:spcPts val="800"/>
                        </a:spcAft>
                      </a:pPr>
                      <a:r>
                        <a:rPr lang="en-US" sz="1000" kern="0">
                          <a:effectLst/>
                        </a:rPr>
                        <a:t>08.00-08.50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Discussions in 5 groups – Cases 4-6</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Faculty + participants</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8762803"/>
                  </a:ext>
                </a:extLst>
              </a:tr>
              <a:tr h="0">
                <a:tc>
                  <a:txBody>
                    <a:bodyPr/>
                    <a:lstStyle/>
                    <a:p>
                      <a:pPr>
                        <a:lnSpc>
                          <a:spcPct val="150000"/>
                        </a:lnSpc>
                        <a:spcAft>
                          <a:spcPts val="800"/>
                        </a:spcAft>
                      </a:pPr>
                      <a:r>
                        <a:rPr lang="en-US" sz="1000" kern="0">
                          <a:effectLst/>
                        </a:rPr>
                        <a:t>09.00-09.30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Joint discussion of cases 4-6</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Moderator: Reetta Kalviainen</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54206"/>
                  </a:ext>
                </a:extLst>
              </a:tr>
              <a:tr h="0">
                <a:tc>
                  <a:txBody>
                    <a:bodyPr/>
                    <a:lstStyle/>
                    <a:p>
                      <a:pPr>
                        <a:lnSpc>
                          <a:spcPct val="150000"/>
                        </a:lnSpc>
                        <a:spcAft>
                          <a:spcPts val="800"/>
                        </a:spcAft>
                      </a:pPr>
                      <a:r>
                        <a:rPr lang="en-US" sz="1000" kern="0">
                          <a:effectLst/>
                        </a:rPr>
                        <a:t>09.30-10.00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50000"/>
                        </a:lnSpc>
                        <a:spcAft>
                          <a:spcPts val="800"/>
                        </a:spcAft>
                      </a:pPr>
                      <a:r>
                        <a:rPr lang="en-US" sz="1000" i="1" kern="0" dirty="0">
                          <a:effectLst/>
                        </a:rPr>
                        <a:t>Coffee break</a:t>
                      </a:r>
                      <a:endParaRPr lang="sv-SE"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v-SE"/>
                    </a:p>
                  </a:txBody>
                  <a:tcPr/>
                </a:tc>
                <a:extLst>
                  <a:ext uri="{0D108BD9-81ED-4DB2-BD59-A6C34878D82A}">
                    <a16:rowId xmlns:a16="http://schemas.microsoft.com/office/drawing/2014/main" val="3408621866"/>
                  </a:ext>
                </a:extLst>
              </a:tr>
              <a:tr h="0">
                <a:tc>
                  <a:txBody>
                    <a:bodyPr/>
                    <a:lstStyle/>
                    <a:p>
                      <a:pPr>
                        <a:lnSpc>
                          <a:spcPct val="150000"/>
                        </a:lnSpc>
                        <a:spcAft>
                          <a:spcPts val="800"/>
                        </a:spcAft>
                      </a:pPr>
                      <a:r>
                        <a:rPr lang="en-US" sz="1000" kern="0">
                          <a:effectLst/>
                        </a:rPr>
                        <a:t>10.00-12.00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50000"/>
                        </a:lnSpc>
                        <a:spcAft>
                          <a:spcPts val="800"/>
                        </a:spcAft>
                      </a:pPr>
                      <a:r>
                        <a:rPr lang="en-US" sz="1000" kern="0">
                          <a:effectLst/>
                        </a:rPr>
                        <a:t>Semiology workshop, part 1</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Sandor Beniczky</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032829"/>
                  </a:ext>
                </a:extLst>
              </a:tr>
              <a:tr h="0">
                <a:tc>
                  <a:txBody>
                    <a:bodyPr/>
                    <a:lstStyle/>
                    <a:p>
                      <a:pPr>
                        <a:lnSpc>
                          <a:spcPct val="150000"/>
                        </a:lnSpc>
                        <a:spcAft>
                          <a:spcPts val="800"/>
                        </a:spcAft>
                      </a:pPr>
                      <a:r>
                        <a:rPr lang="en-US" sz="1000" kern="0">
                          <a:effectLst/>
                        </a:rPr>
                        <a:t>12.00-13.00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50000"/>
                        </a:lnSpc>
                        <a:spcAft>
                          <a:spcPts val="800"/>
                        </a:spcAft>
                      </a:pPr>
                      <a:r>
                        <a:rPr lang="en-US" sz="1000" i="1" kern="0" dirty="0">
                          <a:effectLst/>
                        </a:rPr>
                        <a:t>Lunch</a:t>
                      </a:r>
                      <a:endParaRPr lang="sv-SE"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v-SE"/>
                    </a:p>
                  </a:txBody>
                  <a:tcPr/>
                </a:tc>
                <a:extLst>
                  <a:ext uri="{0D108BD9-81ED-4DB2-BD59-A6C34878D82A}">
                    <a16:rowId xmlns:a16="http://schemas.microsoft.com/office/drawing/2014/main" val="3664600681"/>
                  </a:ext>
                </a:extLst>
              </a:tr>
              <a:tr h="0">
                <a:tc>
                  <a:txBody>
                    <a:bodyPr/>
                    <a:lstStyle/>
                    <a:p>
                      <a:pPr>
                        <a:lnSpc>
                          <a:spcPct val="150000"/>
                        </a:lnSpc>
                        <a:spcAft>
                          <a:spcPts val="800"/>
                        </a:spcAft>
                      </a:pPr>
                      <a:r>
                        <a:rPr lang="en-US" sz="1000" kern="0">
                          <a:effectLst/>
                        </a:rPr>
                        <a:t>13.00-15.00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Semiology workshop, part 2</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a:effectLst/>
                        </a:rPr>
                        <a:t>Sandor Beniczky</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011404"/>
                  </a:ext>
                </a:extLst>
              </a:tr>
              <a:tr h="208770">
                <a:tc>
                  <a:txBody>
                    <a:bodyPr/>
                    <a:lstStyle/>
                    <a:p>
                      <a:pPr>
                        <a:lnSpc>
                          <a:spcPct val="150000"/>
                        </a:lnSpc>
                        <a:spcAft>
                          <a:spcPts val="800"/>
                        </a:spcAft>
                      </a:pPr>
                      <a:r>
                        <a:rPr lang="en-US" sz="1000" kern="0">
                          <a:effectLst/>
                        </a:rPr>
                        <a:t>15.00-15.30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50000"/>
                        </a:lnSpc>
                        <a:spcAft>
                          <a:spcPts val="800"/>
                        </a:spcAft>
                      </a:pPr>
                      <a:r>
                        <a:rPr lang="en-US" sz="1000" i="1" kern="0" dirty="0">
                          <a:effectLst/>
                        </a:rPr>
                        <a:t>Coffee break</a:t>
                      </a:r>
                      <a:endParaRPr lang="sv-SE" sz="11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v-SE"/>
                    </a:p>
                  </a:txBody>
                  <a:tcPr/>
                </a:tc>
                <a:extLst>
                  <a:ext uri="{0D108BD9-81ED-4DB2-BD59-A6C34878D82A}">
                    <a16:rowId xmlns:a16="http://schemas.microsoft.com/office/drawing/2014/main" val="172675471"/>
                  </a:ext>
                </a:extLst>
              </a:tr>
              <a:tr h="247994">
                <a:tc>
                  <a:txBody>
                    <a:bodyPr/>
                    <a:lstStyle/>
                    <a:p>
                      <a:pPr>
                        <a:lnSpc>
                          <a:spcPct val="150000"/>
                        </a:lnSpc>
                        <a:spcAft>
                          <a:spcPts val="800"/>
                        </a:spcAft>
                      </a:pPr>
                      <a:r>
                        <a:rPr lang="en-US" sz="1000" kern="0">
                          <a:effectLst/>
                        </a:rPr>
                        <a:t>15.30-16.30</a:t>
                      </a:r>
                      <a:endParaRPr lang="sv-S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sv-SE" sz="1000" kern="0" dirty="0" err="1">
                          <a:effectLst/>
                        </a:rPr>
                        <a:t>Wrapup</a:t>
                      </a:r>
                      <a:r>
                        <a:rPr lang="sv-SE" sz="1000" kern="0" dirty="0">
                          <a:effectLst/>
                        </a:rPr>
                        <a:t> and </a:t>
                      </a:r>
                      <a:r>
                        <a:rPr lang="sv-SE" sz="1000" kern="0" dirty="0" err="1">
                          <a:effectLst/>
                        </a:rPr>
                        <a:t>summary</a:t>
                      </a:r>
                      <a:endParaRPr lang="sv-S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000" kern="0" dirty="0">
                          <a:effectLst/>
                        </a:rPr>
                        <a:t>Faculty</a:t>
                      </a:r>
                      <a:endParaRPr lang="sv-S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63939"/>
                  </a:ext>
                </a:extLst>
              </a:tr>
            </a:tbl>
          </a:graphicData>
        </a:graphic>
      </p:graphicFrame>
      <p:sp>
        <p:nvSpPr>
          <p:cNvPr id="8" name="textruta 7">
            <a:extLst>
              <a:ext uri="{FF2B5EF4-FFF2-40B4-BE49-F238E27FC236}">
                <a16:creationId xmlns:a16="http://schemas.microsoft.com/office/drawing/2014/main" id="{8A6FD313-83A2-3813-1CA6-C962FDEDA0A9}"/>
              </a:ext>
            </a:extLst>
          </p:cNvPr>
          <p:cNvSpPr txBox="1"/>
          <p:nvPr/>
        </p:nvSpPr>
        <p:spPr>
          <a:xfrm>
            <a:off x="508883" y="954157"/>
            <a:ext cx="1065869" cy="369332"/>
          </a:xfrm>
          <a:prstGeom prst="rect">
            <a:avLst/>
          </a:prstGeom>
          <a:noFill/>
        </p:spPr>
        <p:txBody>
          <a:bodyPr wrap="none" rtlCol="0">
            <a:spAutoFit/>
          </a:bodyPr>
          <a:lstStyle/>
          <a:p>
            <a:r>
              <a:rPr lang="sv-SE" b="1" dirty="0">
                <a:solidFill>
                  <a:srgbClr val="0070C0"/>
                </a:solidFill>
              </a:rPr>
              <a:t>Program</a:t>
            </a:r>
          </a:p>
        </p:txBody>
      </p:sp>
      <p:sp>
        <p:nvSpPr>
          <p:cNvPr id="3" name="textruta 2">
            <a:extLst>
              <a:ext uri="{FF2B5EF4-FFF2-40B4-BE49-F238E27FC236}">
                <a16:creationId xmlns:a16="http://schemas.microsoft.com/office/drawing/2014/main" id="{78A1E729-3443-E166-7896-CC312DD4144A}"/>
              </a:ext>
            </a:extLst>
          </p:cNvPr>
          <p:cNvSpPr txBox="1"/>
          <p:nvPr/>
        </p:nvSpPr>
        <p:spPr>
          <a:xfrm>
            <a:off x="508883" y="6989261"/>
            <a:ext cx="6170262" cy="830997"/>
          </a:xfrm>
          <a:prstGeom prst="rect">
            <a:avLst/>
          </a:prstGeom>
          <a:noFill/>
        </p:spPr>
        <p:txBody>
          <a:bodyPr wrap="square">
            <a:spAutoFit/>
          </a:bodyPr>
          <a:lstStyle/>
          <a:p>
            <a:r>
              <a:rPr lang="en-US" sz="1200" b="1" i="1" dirty="0">
                <a:latin typeface="Calibri" panose="020F0502020204030204" pitchFamily="34" charset="0"/>
                <a:ea typeface="Calibri" panose="020F0502020204030204" pitchFamily="34" charset="0"/>
                <a:cs typeface="Times New Roman" panose="02020603050405020304" pitchFamily="18" charset="0"/>
              </a:rPr>
              <a:t>Organizing and scientific committee</a:t>
            </a:r>
          </a:p>
          <a:p>
            <a:r>
              <a:rPr lang="en-US" sz="1200" i="1" dirty="0">
                <a:latin typeface="Calibri" panose="020F0502020204030204" pitchFamily="34" charset="0"/>
                <a:ea typeface="Calibri" panose="020F0502020204030204" pitchFamily="34" charset="0"/>
                <a:cs typeface="Times New Roman" panose="02020603050405020304" pitchFamily="18" charset="0"/>
              </a:rPr>
              <a:t>Christian </a:t>
            </a:r>
            <a:r>
              <a:rPr lang="en-US" sz="1200" i="1" dirty="0" err="1">
                <a:latin typeface="Calibri" panose="020F0502020204030204" pitchFamily="34" charset="0"/>
                <a:ea typeface="Calibri" panose="020F0502020204030204" pitchFamily="34" charset="0"/>
                <a:cs typeface="Times New Roman" panose="02020603050405020304" pitchFamily="18" charset="0"/>
              </a:rPr>
              <a:t>Eckmann</a:t>
            </a:r>
            <a:r>
              <a:rPr lang="en-US" sz="1200" i="1" dirty="0">
                <a:latin typeface="Calibri" panose="020F0502020204030204" pitchFamily="34" charset="0"/>
                <a:ea typeface="Calibri" panose="020F0502020204030204" pitchFamily="34" charset="0"/>
                <a:cs typeface="Times New Roman" panose="02020603050405020304" pitchFamily="18" charset="0"/>
              </a:rPr>
              <a:t> (NO), Erik </a:t>
            </a:r>
            <a:r>
              <a:rPr lang="en-US" sz="1200" i="1" dirty="0" err="1">
                <a:latin typeface="Calibri" panose="020F0502020204030204" pitchFamily="34" charset="0"/>
                <a:ea typeface="Calibri" panose="020F0502020204030204" pitchFamily="34" charset="0"/>
                <a:cs typeface="Times New Roman" panose="02020603050405020304" pitchFamily="18" charset="0"/>
              </a:rPr>
              <a:t>Tauboll</a:t>
            </a:r>
            <a:r>
              <a:rPr lang="en-US" sz="1200" i="1" dirty="0">
                <a:latin typeface="Calibri" panose="020F0502020204030204" pitchFamily="34" charset="0"/>
                <a:ea typeface="Calibri" panose="020F0502020204030204" pitchFamily="34" charset="0"/>
                <a:cs typeface="Times New Roman" panose="02020603050405020304" pitchFamily="18" charset="0"/>
              </a:rPr>
              <a:t> (NO), Mette </a:t>
            </a:r>
            <a:r>
              <a:rPr lang="en-US" sz="1200" i="1" dirty="0" err="1">
                <a:latin typeface="Calibri" panose="020F0502020204030204" pitchFamily="34" charset="0"/>
                <a:ea typeface="Calibri" panose="020F0502020204030204" pitchFamily="34" charset="0"/>
                <a:cs typeface="Times New Roman" panose="02020603050405020304" pitchFamily="18" charset="0"/>
              </a:rPr>
              <a:t>Thrane</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Foged</a:t>
            </a:r>
            <a:r>
              <a:rPr lang="en-US" sz="1200" i="1" dirty="0">
                <a:latin typeface="Calibri" panose="020F0502020204030204" pitchFamily="34" charset="0"/>
                <a:ea typeface="Calibri" panose="020F0502020204030204" pitchFamily="34" charset="0"/>
                <a:cs typeface="Times New Roman" panose="02020603050405020304" pitchFamily="18" charset="0"/>
              </a:rPr>
              <a:t> (DEN), Noemi </a:t>
            </a:r>
            <a:r>
              <a:rPr lang="en-US" sz="1200" i="1" dirty="0" err="1">
                <a:latin typeface="Calibri" panose="020F0502020204030204" pitchFamily="34" charset="0"/>
                <a:ea typeface="Calibri" panose="020F0502020204030204" pitchFamily="34" charset="0"/>
                <a:cs typeface="Times New Roman" panose="02020603050405020304" pitchFamily="18" charset="0"/>
              </a:rPr>
              <a:t>Becser</a:t>
            </a:r>
            <a:r>
              <a:rPr lang="en-US" sz="1200" i="1" dirty="0">
                <a:latin typeface="Calibri" panose="020F0502020204030204" pitchFamily="34" charset="0"/>
                <a:ea typeface="Calibri" panose="020F0502020204030204" pitchFamily="34" charset="0"/>
                <a:cs typeface="Times New Roman" panose="02020603050405020304" pitchFamily="18" charset="0"/>
              </a:rPr>
              <a:t> Andersen (DEN), </a:t>
            </a:r>
            <a:r>
              <a:rPr lang="en-US" sz="1200" i="1" dirty="0" err="1">
                <a:latin typeface="Calibri" panose="020F0502020204030204" pitchFamily="34" charset="0"/>
                <a:ea typeface="Calibri" panose="020F0502020204030204" pitchFamily="34" charset="0"/>
                <a:cs typeface="Times New Roman" panose="02020603050405020304" pitchFamily="18" charset="0"/>
              </a:rPr>
              <a:t>Katri</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Silvennoinen</a:t>
            </a:r>
            <a:r>
              <a:rPr lang="en-US" sz="1200" i="1" dirty="0">
                <a:latin typeface="Calibri" panose="020F0502020204030204" pitchFamily="34" charset="0"/>
                <a:ea typeface="Calibri" panose="020F0502020204030204" pitchFamily="34" charset="0"/>
                <a:cs typeface="Times New Roman" panose="02020603050405020304" pitchFamily="18" charset="0"/>
              </a:rPr>
              <a:t> (FIN), </a:t>
            </a:r>
            <a:r>
              <a:rPr lang="en-US" sz="1200" i="1" dirty="0" err="1">
                <a:latin typeface="Calibri" panose="020F0502020204030204" pitchFamily="34" charset="0"/>
                <a:ea typeface="Calibri" panose="020F0502020204030204" pitchFamily="34" charset="0"/>
                <a:cs typeface="Times New Roman" panose="02020603050405020304" pitchFamily="18" charset="0"/>
              </a:rPr>
              <a:t>Reetta</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Kalviainen</a:t>
            </a:r>
            <a:r>
              <a:rPr lang="en-US" sz="1200" i="1" dirty="0">
                <a:latin typeface="Calibri" panose="020F0502020204030204" pitchFamily="34" charset="0"/>
                <a:ea typeface="Calibri" panose="020F0502020204030204" pitchFamily="34" charset="0"/>
                <a:cs typeface="Times New Roman" panose="02020603050405020304" pitchFamily="18" charset="0"/>
              </a:rPr>
              <a:t> (FIN), Karl </a:t>
            </a:r>
            <a:r>
              <a:rPr lang="en-US" sz="1200" i="1" dirty="0" err="1">
                <a:latin typeface="Calibri" panose="020F0502020204030204" pitchFamily="34" charset="0"/>
                <a:ea typeface="Calibri" panose="020F0502020204030204" pitchFamily="34" charset="0"/>
                <a:cs typeface="Times New Roman" panose="02020603050405020304" pitchFamily="18" charset="0"/>
              </a:rPr>
              <a:t>Sallin</a:t>
            </a:r>
            <a:r>
              <a:rPr lang="en-US" sz="1200" i="1" dirty="0">
                <a:latin typeface="Calibri" panose="020F0502020204030204" pitchFamily="34" charset="0"/>
                <a:ea typeface="Calibri" panose="020F0502020204030204" pitchFamily="34" charset="0"/>
                <a:cs typeface="Times New Roman" panose="02020603050405020304" pitchFamily="18" charset="0"/>
              </a:rPr>
              <a:t> (SWE) and Ronny Wickström (SWE)</a:t>
            </a:r>
          </a:p>
        </p:txBody>
      </p:sp>
    </p:spTree>
    <p:extLst>
      <p:ext uri="{BB962C8B-B14F-4D97-AF65-F5344CB8AC3E}">
        <p14:creationId xmlns:p14="http://schemas.microsoft.com/office/powerpoint/2010/main" val="6273407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487</Words>
  <Application>Microsoft Office PowerPoint</Application>
  <PresentationFormat>Skærmshow (4:3)</PresentationFormat>
  <Paragraphs>81</Paragraphs>
  <Slides>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vt:i4>
      </vt:variant>
    </vt:vector>
  </HeadingPairs>
  <TitlesOfParts>
    <vt:vector size="8" baseType="lpstr">
      <vt:lpstr>Aptos</vt:lpstr>
      <vt:lpstr>Aptos Display</vt:lpstr>
      <vt:lpstr>Arial</vt:lpstr>
      <vt:lpstr>Calibri</vt:lpstr>
      <vt:lpstr>Cambria</vt:lpstr>
      <vt:lpstr>Office-tema</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Ronny Wickström</dc:creator>
  <cp:lastModifiedBy>Noemi Becser Andersen</cp:lastModifiedBy>
  <cp:revision>11</cp:revision>
  <dcterms:created xsi:type="dcterms:W3CDTF">2024-03-05T09:31:21Z</dcterms:created>
  <dcterms:modified xsi:type="dcterms:W3CDTF">2024-03-18T20:13:02Z</dcterms:modified>
</cp:coreProperties>
</file>